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6" r:id="rId32"/>
    <p:sldId id="277" r:id="rId33"/>
    <p:sldId id="27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1CA4-31C6-43F9-AFAF-AA05BA90BB8E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8FA8-7D70-4ACD-A9BF-853DE4F340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7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4000" dirty="0" smtClean="0"/>
              <a:t>Izrada plašta rezervoara: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Savijanjem u rolnu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Zavarivanje plašta iz jedne rolne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 smtClean="0"/>
              <a:t>Izrada plašta savijanjem u rolnu – šematski prikaz: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marL="457200" indent="-457200">
              <a:buNone/>
            </a:pPr>
            <a:r>
              <a:rPr lang="sr-Latn-CS" sz="2000" dirty="0" smtClean="0"/>
              <a:t>1. Zavarivanje sa jedne strane</a:t>
            </a:r>
          </a:p>
          <a:p>
            <a:pPr marL="457200" indent="-457200">
              <a:buNone/>
            </a:pPr>
            <a:r>
              <a:rPr lang="sr-Latn-CS" sz="2000" dirty="0" smtClean="0"/>
              <a:t>2. Bubanj za okretanje plašta</a:t>
            </a:r>
          </a:p>
          <a:p>
            <a:pPr>
              <a:buNone/>
            </a:pPr>
            <a:r>
              <a:rPr lang="sr-Latn-CS" sz="2000" dirty="0" smtClean="0"/>
              <a:t>3. Zavarivanje sa druge strane</a:t>
            </a:r>
          </a:p>
          <a:p>
            <a:pPr>
              <a:buNone/>
            </a:pPr>
            <a:r>
              <a:rPr lang="sr-Latn-CS" sz="2000" dirty="0" smtClean="0"/>
              <a:t>4. Bubanj za namotavanje zavarenog plašta</a:t>
            </a:r>
          </a:p>
          <a:p>
            <a:pPr>
              <a:buNone/>
            </a:pPr>
            <a:r>
              <a:rPr lang="sr-Latn-CS" sz="2000" dirty="0" smtClean="0"/>
              <a:t>5. Plašt namotan u rolnu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890774" y="1724082"/>
            <a:ext cx="7154079" cy="31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Prikaz linije za izradu (zavarivanje):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0000">
            <a:off x="2787222" y="275563"/>
            <a:ext cx="5537392" cy="708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990600"/>
            <a:ext cx="1905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sr-Latn-CS" dirty="0" smtClean="0"/>
              <a:t>I      pripremljeni limovi (ispravlj</a:t>
            </a:r>
            <a:r>
              <a:rPr lang="en-US" dirty="0" err="1" smtClean="0"/>
              <a:t>eni</a:t>
            </a:r>
            <a:r>
              <a:rPr lang="sr-Latn-CS" dirty="0" smtClean="0"/>
              <a:t>, </a:t>
            </a:r>
            <a:r>
              <a:rPr lang="en-US" dirty="0" smtClean="0"/>
              <a:t>o</a:t>
            </a:r>
            <a:r>
              <a:rPr lang="sr-Latn-CS" dirty="0" smtClean="0"/>
              <a:t>čišćen</a:t>
            </a:r>
            <a:r>
              <a:rPr lang="en-US" dirty="0" err="1" smtClean="0"/>
              <a:t>i</a:t>
            </a:r>
            <a:r>
              <a:rPr lang="sr-Latn-CS" dirty="0" smtClean="0"/>
              <a:t>, pasiviz</a:t>
            </a:r>
            <a:r>
              <a:rPr lang="en-US" dirty="0" err="1" smtClean="0"/>
              <a:t>irani</a:t>
            </a:r>
            <a:r>
              <a:rPr lang="sr-Latn-CS" dirty="0" smtClean="0"/>
              <a:t>, rezan</a:t>
            </a:r>
            <a:r>
              <a:rPr lang="en-US" dirty="0" err="1" smtClean="0"/>
              <a:t>i</a:t>
            </a:r>
            <a:r>
              <a:rPr lang="sr-Latn-CS" dirty="0" smtClean="0"/>
              <a:t>)</a:t>
            </a:r>
          </a:p>
          <a:p>
            <a:pPr marL="177800" indent="-177800"/>
            <a:r>
              <a:rPr lang="sr-Latn-CS" dirty="0" smtClean="0"/>
              <a:t>II     montaža</a:t>
            </a:r>
          </a:p>
          <a:p>
            <a:pPr marL="177800" indent="-177800"/>
            <a:r>
              <a:rPr lang="sr-Latn-CS" dirty="0" smtClean="0"/>
              <a:t>III    zavarivanje poprečni šavova</a:t>
            </a:r>
          </a:p>
          <a:p>
            <a:pPr marL="177800" indent="-177800"/>
            <a:r>
              <a:rPr lang="sr-Latn-CS" dirty="0" smtClean="0"/>
              <a:t>IV    zavarivanje uzdužnih šavova</a:t>
            </a:r>
          </a:p>
          <a:p>
            <a:pPr marL="177800" indent="-177800"/>
            <a:r>
              <a:rPr lang="sr-Latn-CS" dirty="0" smtClean="0"/>
              <a:t>V     kontrola</a:t>
            </a:r>
          </a:p>
          <a:p>
            <a:pPr marL="177800" indent="-177800"/>
            <a:r>
              <a:rPr lang="sr-Latn-CS" dirty="0" smtClean="0"/>
              <a:t>VI    zavarivanje poprečni šavova</a:t>
            </a:r>
          </a:p>
          <a:p>
            <a:pPr marL="177800" indent="-177800"/>
            <a:r>
              <a:rPr lang="sr-Latn-CS" dirty="0" smtClean="0"/>
              <a:t>VII   zavarivanje uzdužnih šavova</a:t>
            </a:r>
          </a:p>
          <a:p>
            <a:pPr marL="177800" indent="-177800"/>
            <a:r>
              <a:rPr lang="sr-Latn-CS" dirty="0" smtClean="0"/>
              <a:t>VIII  kontrola</a:t>
            </a:r>
          </a:p>
          <a:p>
            <a:pPr marL="177800" indent="-177800"/>
            <a:r>
              <a:rPr lang="sr-Latn-CS" dirty="0" smtClean="0"/>
              <a:t>IX     namotavanje na bunt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Redosled montaže limova plašta: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180000">
            <a:off x="1499615" y="1309500"/>
            <a:ext cx="6486017" cy="4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Redosled izvođenja zavarenih spojeva: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Prvo poprečni pa uzdužni šavovi</a:t>
            </a:r>
          </a:p>
          <a:p>
            <a:r>
              <a:rPr lang="sr-Latn-CS" sz="2400" dirty="0" smtClean="0"/>
              <a:t>Od debljih ka tanjim limovima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725682" y="900150"/>
            <a:ext cx="7139735" cy="463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 smtClean="0"/>
              <a:t>Izrada plašta zavarivanjem iz jedne rolne: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43000" y="1676400"/>
            <a:ext cx="3886200" cy="48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Pozicija 3:</a:t>
            </a:r>
          </a:p>
          <a:p>
            <a:endParaRPr lang="sr-Latn-CS" sz="2400" dirty="0" smtClean="0"/>
          </a:p>
          <a:p>
            <a:pPr marL="342900" indent="-342900">
              <a:buAutoNum type="arabicPeriod"/>
            </a:pPr>
            <a:r>
              <a:rPr lang="sr-Latn-CS" sz="2400" dirty="0" smtClean="0"/>
              <a:t>Zavarivanje (tačkasto)</a:t>
            </a:r>
          </a:p>
          <a:p>
            <a:pPr marL="342900" indent="-342900">
              <a:buAutoNum type="arabicPeriod"/>
            </a:pPr>
            <a:r>
              <a:rPr lang="sr-Latn-CS" sz="2400" dirty="0" smtClean="0"/>
              <a:t>Plastična deformacija (pertlovanje):</a:t>
            </a:r>
            <a:endParaRPr lang="sr-Latn-C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562600" y="426720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Izrada dna rezervoara: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sz="2200" dirty="0" smtClean="0"/>
              <a:t>Elementi dna se isecaju i pripremaju u radionici, a zavaruju na radilištu</a:t>
            </a:r>
            <a:r>
              <a:rPr lang="en-US" sz="2200" dirty="0" smtClean="0"/>
              <a:t> (</a:t>
            </a:r>
            <a:r>
              <a:rPr lang="en-US" sz="2200" dirty="0" err="1" smtClean="0"/>
              <a:t>veći</a:t>
            </a:r>
            <a:r>
              <a:rPr lang="en-US" sz="2200" dirty="0" smtClean="0"/>
              <a:t> </a:t>
            </a:r>
            <a:r>
              <a:rPr lang="en-US" sz="2200" dirty="0" err="1" smtClean="0"/>
              <a:t>rezervori</a:t>
            </a:r>
            <a:r>
              <a:rPr lang="en-US" sz="2200" dirty="0" smtClean="0"/>
              <a:t>)</a:t>
            </a:r>
            <a:endParaRPr lang="sr-Latn-CS" sz="2200" dirty="0" smtClean="0"/>
          </a:p>
          <a:p>
            <a:pPr marL="514350" indent="-514350">
              <a:buAutoNum type="alphaLcParenR"/>
            </a:pPr>
            <a:r>
              <a:rPr lang="sr-Latn-CS" sz="2200" dirty="0" smtClean="0"/>
              <a:t>Elementi dna se isecaju, pripremaju i zavaruju u radionici, a spajaju na radilištu</a:t>
            </a:r>
            <a:r>
              <a:rPr lang="en-US" sz="2200" dirty="0" smtClean="0"/>
              <a:t> (</a:t>
            </a:r>
            <a:r>
              <a:rPr lang="en-US" sz="2200" dirty="0" err="1" smtClean="0"/>
              <a:t>manji</a:t>
            </a:r>
            <a:r>
              <a:rPr lang="en-US" sz="2200" dirty="0" smtClean="0"/>
              <a:t> </a:t>
            </a:r>
            <a:r>
              <a:rPr lang="en-US" sz="2200" dirty="0" err="1" smtClean="0"/>
              <a:t>rezervoari</a:t>
            </a:r>
            <a:r>
              <a:rPr lang="en-US" sz="2200" dirty="0" smtClean="0"/>
              <a:t>)</a:t>
            </a:r>
            <a:endParaRPr lang="sr-Latn-CS" sz="2200" dirty="0" smtClean="0"/>
          </a:p>
          <a:p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6800" y="1143000"/>
            <a:ext cx="7162800" cy="41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Položeni cilindrični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Zapremina 3-300 m</a:t>
            </a:r>
            <a:r>
              <a:rPr lang="sr-Latn-CS" baseline="30000" dirty="0" smtClean="0"/>
              <a:t>3</a:t>
            </a:r>
            <a:endParaRPr lang="sr-Latn-CS" dirty="0" smtClean="0"/>
          </a:p>
          <a:p>
            <a:endParaRPr lang="sr-Latn-C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524000" y="2338867"/>
            <a:ext cx="6096000" cy="43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148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d=3-36mm</a:t>
            </a:r>
            <a:endParaRPr lang="sr-Latn-C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2514600"/>
            <a:ext cx="495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l=2-30m</a:t>
            </a:r>
            <a:endParaRPr lang="sr-Latn-C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705600" y="35052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32766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D=1,4-4m</a:t>
            </a:r>
          </a:p>
          <a:p>
            <a:endParaRPr lang="sr-Latn-C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Oblici danceta:</a:t>
            </a:r>
            <a:endParaRPr lang="sr-Latn-C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295400" y="1676400"/>
            <a:ext cx="6781800" cy="48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Izrada položenih cilindričnih rezervoara</a:t>
            </a:r>
            <a:endParaRPr lang="sr-Latn-C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520000">
            <a:off x="2838440" y="190052"/>
            <a:ext cx="5117669" cy="74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sr-Latn-CS" dirty="0" smtClean="0"/>
              <a:t>I     paket limova</a:t>
            </a:r>
          </a:p>
          <a:p>
            <a:pPr marL="287338" indent="-287338"/>
            <a:r>
              <a:rPr lang="sr-Latn-CS" dirty="0" smtClean="0"/>
              <a:t>II    obeležavanje</a:t>
            </a:r>
          </a:p>
          <a:p>
            <a:pPr marL="287338" indent="-287338"/>
            <a:r>
              <a:rPr lang="sr-Latn-CS" dirty="0" smtClean="0"/>
              <a:t>III   rezanje uzdužnih ivica</a:t>
            </a:r>
          </a:p>
          <a:p>
            <a:pPr marL="287338" indent="-287338"/>
            <a:r>
              <a:rPr lang="sr-Latn-CS" dirty="0" smtClean="0"/>
              <a:t>IV   rezanje poprečnih ivica</a:t>
            </a:r>
          </a:p>
          <a:p>
            <a:pPr marL="287338" indent="-287338"/>
            <a:r>
              <a:rPr lang="sr-Latn-CS" dirty="0" smtClean="0"/>
              <a:t>V    savijanje limova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Rezervoari su posude za čuvanje tečnosti do nadpritiska 0,5 bara i temperature 100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r>
              <a:rPr lang="sr-Latn-CS" dirty="0" smtClean="0"/>
              <a:t>Vrste rezervoara: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Vertikalni cilindrični rezervoari</a:t>
            </a:r>
          </a:p>
          <a:p>
            <a:pPr>
              <a:buFontTx/>
              <a:buChar char="-"/>
            </a:pPr>
            <a:r>
              <a:rPr lang="sr-Latn-CS" dirty="0" smtClean="0"/>
              <a:t>Položeni cilindrični rezerovari</a:t>
            </a:r>
          </a:p>
          <a:p>
            <a:pPr>
              <a:buFontTx/>
              <a:buChar char="-"/>
            </a:pPr>
            <a:r>
              <a:rPr lang="sr-Latn-CS" dirty="0" smtClean="0"/>
              <a:t>Loptasti rezervoari</a:t>
            </a:r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124200" cy="57451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Zavarivanje plašta: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sz="2400" dirty="0" smtClean="0"/>
              <a:t>I     podešavanje ivica   stegom</a:t>
            </a:r>
          </a:p>
          <a:p>
            <a:pPr>
              <a:buNone/>
            </a:pPr>
            <a:r>
              <a:rPr lang="sr-Latn-CS" sz="2400" dirty="0" smtClean="0"/>
              <a:t>II   postavljanje ulazne i izlazne pločice</a:t>
            </a:r>
          </a:p>
          <a:p>
            <a:pPr>
              <a:buNone/>
            </a:pPr>
            <a:r>
              <a:rPr lang="sr-Latn-CS" sz="2400" dirty="0" smtClean="0"/>
              <a:t>III  EPP zavarivanje sa unutrašnje strane</a:t>
            </a:r>
          </a:p>
          <a:p>
            <a:pPr>
              <a:buNone/>
            </a:pPr>
            <a:r>
              <a:rPr lang="sr-Latn-CS" sz="2400" dirty="0" smtClean="0"/>
              <a:t>IV EPP zavarivanje sa spoljašnje strane</a:t>
            </a:r>
          </a:p>
          <a:p>
            <a:pPr>
              <a:buNone/>
            </a:pPr>
            <a:r>
              <a:rPr lang="sr-Latn-CS" sz="2400" dirty="0" smtClean="0"/>
              <a:t>V   uklanjanje ulazne i izlazne pločice</a:t>
            </a:r>
          </a:p>
          <a:p>
            <a:pPr>
              <a:buNone/>
            </a:pPr>
            <a:r>
              <a:rPr lang="sr-Latn-CS" sz="2400" dirty="0" smtClean="0"/>
              <a:t>VI  postizanje cilindričnosti plašta</a:t>
            </a:r>
          </a:p>
          <a:p>
            <a:pPr>
              <a:buNone/>
            </a:pPr>
            <a:r>
              <a:rPr lang="sr-Latn-CS" sz="2400" dirty="0" smtClean="0"/>
              <a:t>VII kontrola zavarenog spoja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3441885" y="97067"/>
            <a:ext cx="5671329" cy="62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Izvođenje šavova:</a:t>
            </a:r>
            <a:endParaRPr lang="sr-Latn-C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3678555" y="60574"/>
            <a:ext cx="5349248" cy="67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048000" cy="5592763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 smtClean="0"/>
              <a:t>Izrada danaca: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sz="2400" dirty="0" smtClean="0"/>
              <a:t>I     zavarivanje ulazne i izlazne pločice</a:t>
            </a:r>
          </a:p>
          <a:p>
            <a:pPr>
              <a:buNone/>
            </a:pPr>
            <a:r>
              <a:rPr lang="sr-Latn-CS" sz="2400" dirty="0" smtClean="0"/>
              <a:t>II    EPP zavarivanje</a:t>
            </a:r>
          </a:p>
          <a:p>
            <a:pPr>
              <a:buNone/>
            </a:pPr>
            <a:r>
              <a:rPr lang="sr-Latn-CS" sz="2400" dirty="0" smtClean="0"/>
              <a:t>III   rezanje kružnih limova</a:t>
            </a:r>
          </a:p>
          <a:p>
            <a:pPr>
              <a:buNone/>
            </a:pPr>
            <a:r>
              <a:rPr lang="sr-Latn-CS" sz="2400" dirty="0" smtClean="0"/>
              <a:t>IV   bušenje otvora u centru lima zbog centriranja</a:t>
            </a:r>
          </a:p>
          <a:p>
            <a:pPr>
              <a:buNone/>
            </a:pPr>
            <a:r>
              <a:rPr lang="sr-Latn-CS" sz="2400" dirty="0" smtClean="0"/>
              <a:t>V    izvlačenje sferičnog dela danca</a:t>
            </a:r>
          </a:p>
          <a:p>
            <a:pPr>
              <a:buNone/>
            </a:pPr>
            <a:r>
              <a:rPr lang="sr-Latn-CS" sz="2400" dirty="0" smtClean="0"/>
              <a:t>VI   izvlačenje oboda danca </a:t>
            </a:r>
          </a:p>
          <a:p>
            <a:pPr>
              <a:buNone/>
            </a:pPr>
            <a:r>
              <a:rPr lang="sr-Latn-CS" sz="2400" dirty="0" smtClean="0"/>
              <a:t>VII  rezanje i priprema ivica danca za zavarivanje</a:t>
            </a:r>
          </a:p>
          <a:p>
            <a:pPr>
              <a:buNone/>
            </a:pPr>
            <a:r>
              <a:rPr lang="sr-Latn-CS" sz="2400" dirty="0" smtClean="0"/>
              <a:t>VIII zatvaranje otvora na dancu </a:t>
            </a:r>
          </a:p>
          <a:p>
            <a:pPr>
              <a:buNone/>
            </a:pPr>
            <a:r>
              <a:rPr lang="sr-Latn-CS" sz="2400" dirty="0" smtClean="0"/>
              <a:t>IX    kontrola zavarenih spojeva</a:t>
            </a:r>
            <a:endParaRPr lang="sr-Latn-C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810000" y="13716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V-izvlačenje sferičnog dela danca:</a:t>
            </a:r>
            <a:endParaRPr lang="sr-Latn-C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0292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00200" y="5791200"/>
            <a:ext cx="624840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VI   izvlačenje oboda danca 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38577"/>
            <a:ext cx="5334000" cy="345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48200"/>
            <a:ext cx="4419600" cy="17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5181600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VII  rezanje i priprema ivica danca za zavarivanje</a:t>
            </a:r>
          </a:p>
          <a:p>
            <a:endParaRPr lang="sr-Latn-C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230736" y="1740580"/>
            <a:ext cx="6581522" cy="42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066800"/>
          </a:xfrm>
        </p:spPr>
        <p:txBody>
          <a:bodyPr/>
          <a:lstStyle/>
          <a:p>
            <a:r>
              <a:rPr lang="sr-Latn-CS" dirty="0" smtClean="0"/>
              <a:t>Montaža i zavarivanje položenih cilindričnih rezervoara:</a:t>
            </a:r>
          </a:p>
          <a:p>
            <a:endParaRPr lang="sr-Latn-C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5460000">
            <a:off x="3292160" y="677812"/>
            <a:ext cx="5056250" cy="67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190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None/>
            </a:pPr>
            <a:r>
              <a:rPr lang="sr-Latn-CS" dirty="0" smtClean="0"/>
              <a:t>I    montaža sekcija plašta </a:t>
            </a:r>
          </a:p>
          <a:p>
            <a:pPr marL="231775" indent="-231775">
              <a:buNone/>
            </a:pPr>
            <a:r>
              <a:rPr lang="sr-Latn-CS" dirty="0" smtClean="0"/>
              <a:t>II   montaža danceta na plašt</a:t>
            </a:r>
          </a:p>
          <a:p>
            <a:pPr marL="231775" indent="-231775">
              <a:buNone/>
            </a:pPr>
            <a:r>
              <a:rPr lang="sr-Latn-CS" dirty="0" smtClean="0"/>
              <a:t>III  zavarivanje kružnih šavova sa unutrašnje strane</a:t>
            </a:r>
          </a:p>
          <a:p>
            <a:pPr marL="231775" indent="-231775">
              <a:buNone/>
            </a:pPr>
            <a:r>
              <a:rPr lang="sr-Latn-CS" dirty="0" smtClean="0"/>
              <a:t>IV zavarivanje kružnih šavova sa spoljašnje strane</a:t>
            </a:r>
          </a:p>
          <a:p>
            <a:pPr marL="231775" indent="-231775">
              <a:buNone/>
            </a:pPr>
            <a:r>
              <a:rPr lang="sr-Latn-CS" dirty="0" smtClean="0"/>
              <a:t>V montaža i zavarivanje dve sekcije rezervoara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    montaža sekcija plašta </a:t>
            </a:r>
          </a:p>
          <a:p>
            <a:endParaRPr lang="sr-Latn-C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524000" y="1371600"/>
            <a:ext cx="6248400" cy="52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II   montaža danceta na plašt</a:t>
            </a:r>
          </a:p>
          <a:p>
            <a:endParaRPr lang="sr-Latn-C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5390" y="1524001"/>
            <a:ext cx="6651810" cy="5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 smtClean="0"/>
              <a:t>III  zavarivanje kružnih šavova sa unutrašnje strane</a:t>
            </a:r>
          </a:p>
          <a:p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680304" y="1843335"/>
            <a:ext cx="7973786" cy="4633665"/>
            <a:chOff x="680304" y="1843335"/>
            <a:chExt cx="7973786" cy="463366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80000">
              <a:off x="680304" y="1843335"/>
              <a:ext cx="7973786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029200" y="5943600"/>
              <a:ext cx="3124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Vertikalni cilindrični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Latn-CS" dirty="0" smtClean="0"/>
              <a:t>Pod je najčešće ravan, a krov pod kosinom.</a:t>
            </a:r>
          </a:p>
          <a:p>
            <a:r>
              <a:rPr lang="sr-Latn-CS" dirty="0" smtClean="0"/>
              <a:t>Zapremina 100-20000 m</a:t>
            </a:r>
            <a:r>
              <a:rPr lang="sr-Latn-CS" baseline="30000" dirty="0" smtClean="0"/>
              <a:t>3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752" y="2704261"/>
            <a:ext cx="4305215" cy="40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379461" y="2631734"/>
            <a:ext cx="4727864" cy="42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d</a:t>
            </a:r>
            <a:r>
              <a:rPr lang="sr-Latn-CS" b="1" dirty="0" smtClean="0"/>
              <a:t>no d=4-16 mm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</a:t>
            </a:r>
            <a:r>
              <a:rPr lang="sr-Latn-CS" b="1" dirty="0" smtClean="0"/>
              <a:t>lašt </a:t>
            </a:r>
          </a:p>
          <a:p>
            <a:r>
              <a:rPr lang="sr-Latn-CS" b="1" dirty="0" smtClean="0"/>
              <a:t>d=4-16 mm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67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</a:t>
            </a:r>
            <a:r>
              <a:rPr lang="sr-Latn-CS" b="1" dirty="0" smtClean="0"/>
              <a:t>rov d=2,5-3 mm</a:t>
            </a:r>
            <a:endParaRPr lang="sr-Latn-C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 smtClean="0"/>
              <a:t>IV zavarivanje kružnih šavova sa spoljašnje strane</a:t>
            </a:r>
          </a:p>
          <a:p>
            <a:endParaRPr lang="sr-Latn-C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1547429" y="1733532"/>
            <a:ext cx="6077061" cy="48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Loptasti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Zapremine 6-4000 m</a:t>
            </a:r>
            <a:r>
              <a:rPr lang="sr-Latn-CS" baseline="30000" dirty="0" smtClean="0"/>
              <a:t>3</a:t>
            </a:r>
            <a:endParaRPr lang="sr-Latn-C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627620" y="2593013"/>
            <a:ext cx="8374319" cy="381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loptastih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Koriste se dve metode: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1. Isecanje i priprema limova u radionici, montaža i zavarivanje na radilištu (veći rezervoari)</a:t>
            </a:r>
          </a:p>
          <a:p>
            <a:pPr>
              <a:buNone/>
            </a:pPr>
            <a:r>
              <a:rPr lang="sr-Latn-CS" dirty="0" smtClean="0"/>
              <a:t>2. Izrada sekcija u radionici i mon</a:t>
            </a:r>
            <a:r>
              <a:rPr lang="en-US" dirty="0" smtClean="0"/>
              <a:t>t</a:t>
            </a:r>
            <a:r>
              <a:rPr lang="sr-Latn-CS" dirty="0" smtClean="0"/>
              <a:t>aža i zavarivanje na radilištu (manji rezervoari)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 limovi se deformišu na toplo presama (veće debljine) ili na hladno valjcima.</a:t>
            </a:r>
            <a:endParaRPr lang="sr-Latn-C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Montaža sekcija u vertikalnom položaju: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Prvo se izvode kratki šavovi, pa koreni zavar na dužinama od po 400 mm (obično REL, MAG).</a:t>
            </a:r>
          </a:p>
          <a:p>
            <a:r>
              <a:rPr lang="sr-Latn-CS" dirty="0" smtClean="0"/>
              <a:t>Sekcija se skida, okreće ispupčenjem prema dole i završi koreni zavar (REL, MAG, EPP).</a:t>
            </a:r>
          </a:p>
          <a:p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95588" y="1072221"/>
            <a:ext cx="6551175" cy="28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Zatim zavarivanje limova sa druge strane (EPP):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97466" y="1752600"/>
            <a:ext cx="68749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 smtClean="0"/>
              <a:t>Princip zavarivanja sekcija: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Prvo meridijalni šavovi, pa ekvatorijalni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Zavarivanje na manipulatoru: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4572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dirty="0" smtClean="0"/>
              <a:t>Hvala na pažnji !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Izrada plašta:</a:t>
            </a:r>
            <a:endParaRPr lang="sr-Latn-C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1210076"/>
            <a:ext cx="6570831" cy="5514805"/>
            <a:chOff x="1343023" y="1210076"/>
            <a:chExt cx="6570831" cy="5514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 rot="60000">
              <a:off x="1343023" y="1210076"/>
              <a:ext cx="6570831" cy="551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600200" y="1295400"/>
              <a:ext cx="25146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2600" y="1371600"/>
              <a:ext cx="236220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6629400" y="1371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ight Brace 12"/>
          <p:cNvSpPr/>
          <p:nvPr/>
        </p:nvSpPr>
        <p:spPr>
          <a:xfrm>
            <a:off x="6629400" y="4038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71628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d&gt;6mm</a:t>
            </a:r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d&lt;6mm</a:t>
            </a:r>
          </a:p>
          <a:p>
            <a:r>
              <a:rPr lang="en-US" dirty="0" smtClean="0"/>
              <a:t>l&gt;25-30 mm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Šema izrade krova u sekcijama: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Izrada krova sa rešetkastom konstrukcijom je složeno, pa se prešlo na alternativne konstrukcije: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Sa visećim krovom</a:t>
            </a:r>
          </a:p>
          <a:p>
            <a:pPr>
              <a:buFontTx/>
              <a:buChar char="-"/>
            </a:pPr>
            <a:r>
              <a:rPr lang="sr-Latn-CS" dirty="0" smtClean="0"/>
              <a:t>Sa sferičnim krovom</a:t>
            </a:r>
            <a:r>
              <a:rPr lang="en-US" dirty="0" smtClean="0"/>
              <a:t>/</a:t>
            </a:r>
            <a:r>
              <a:rPr lang="en-US" dirty="0" err="1" smtClean="0"/>
              <a:t>dnom</a:t>
            </a:r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890397" y="1099381"/>
            <a:ext cx="3756060" cy="25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r>
              <a:rPr lang="sr-Latn-CS" dirty="0" smtClean="0"/>
              <a:t>Rezervoari sa visećim krovom: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Viseći krov se naslanja na stub i plašt.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81000" y="1752599"/>
            <a:ext cx="4038600" cy="36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313275" y="1600200"/>
            <a:ext cx="4602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Rezervoari sa sferičnim krovom: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Bez stuba, oslanjanje krova samo na plašt.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18142" y="1561282"/>
            <a:ext cx="4304007" cy="362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326673" y="1413324"/>
            <a:ext cx="48173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Rezervoari sa sferičnim krovom i dnom: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849943" y="1362749"/>
            <a:ext cx="4916462" cy="53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vertikanih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sr-Latn-CS" dirty="0" smtClean="0"/>
              <a:t>Izrada plašta</a:t>
            </a:r>
          </a:p>
          <a:p>
            <a:r>
              <a:rPr lang="sr-Latn-CS" dirty="0" smtClean="0"/>
              <a:t>Izrada dna</a:t>
            </a:r>
          </a:p>
          <a:p>
            <a:r>
              <a:rPr lang="sr-Latn-CS" dirty="0" smtClean="0"/>
              <a:t>Izrada krova (sferičnog)=izrada danceta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681</Words>
  <Application>Microsoft Office PowerPoint</Application>
  <PresentationFormat>On-screen Show (4:3)</PresentationFormat>
  <Paragraphs>193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PROJEKTOVANJE TEHNOLOGIJE ZAVARIVANJA</vt:lpstr>
      <vt:lpstr>Izrada zavarenih rezervoara</vt:lpstr>
      <vt:lpstr>Vertikalni cilindrični rezervoari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Izrada vertikanih rezervoara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Položeni cilindrični rezervoari</vt:lpstr>
      <vt:lpstr>PowerPoint Presentation</vt:lpstr>
      <vt:lpstr>Izrada položenih cilindričnih rezervoara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Loptasti rezervoari</vt:lpstr>
      <vt:lpstr>Izrada loptastih rezervoara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40</cp:revision>
  <dcterms:created xsi:type="dcterms:W3CDTF">2012-11-24T07:51:43Z</dcterms:created>
  <dcterms:modified xsi:type="dcterms:W3CDTF">2015-09-16T08:43:33Z</dcterms:modified>
</cp:coreProperties>
</file>